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90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2C67-01B2-4DEA-B3FD-D23C1A3A385D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BCB-2536-462C-9F93-36B4D42422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4209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2C67-01B2-4DEA-B3FD-D23C1A3A385D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BCB-2536-462C-9F93-36B4D42422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23478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2C67-01B2-4DEA-B3FD-D23C1A3A385D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BCB-2536-462C-9F93-36B4D42422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0586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2C67-01B2-4DEA-B3FD-D23C1A3A385D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BCB-2536-462C-9F93-36B4D42422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7868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2C67-01B2-4DEA-B3FD-D23C1A3A385D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BCB-2536-462C-9F93-36B4D42422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55393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2C67-01B2-4DEA-B3FD-D23C1A3A385D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BCB-2536-462C-9F93-36B4D42422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21625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2C67-01B2-4DEA-B3FD-D23C1A3A385D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BCB-2536-462C-9F93-36B4D42422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93014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2C67-01B2-4DEA-B3FD-D23C1A3A385D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BCB-2536-462C-9F93-36B4D42422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64802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2C67-01B2-4DEA-B3FD-D23C1A3A385D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BCB-2536-462C-9F93-36B4D42422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4469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2C67-01B2-4DEA-B3FD-D23C1A3A385D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BCB-2536-462C-9F93-36B4D42422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3764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2C67-01B2-4DEA-B3FD-D23C1A3A385D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1BCB-2536-462C-9F93-36B4D42422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4451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C2C67-01B2-4DEA-B3FD-D23C1A3A385D}" type="datetimeFigureOut">
              <a:rPr lang="hu-HU" smtClean="0"/>
              <a:pPr/>
              <a:t>2016.03.17.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F1BCB-2536-462C-9F93-36B4D424220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60770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2.png"/><Relationship Id="rId5" Type="http://schemas.microsoft.com/office/2007/relationships/media" Target="../media/media1.mp3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0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21977" y="3151990"/>
            <a:ext cx="10531736" cy="2810716"/>
          </a:xfrm>
        </p:spPr>
        <p:txBody>
          <a:bodyPr>
            <a:noAutofit/>
          </a:bodyPr>
          <a:lstStyle/>
          <a:p>
            <a:r>
              <a:rPr lang="hu-HU" sz="9600" b="1" dirty="0" err="1" smtClean="0">
                <a:solidFill>
                  <a:srgbClr val="FFFF00"/>
                </a:solidFill>
                <a:latin typeface="Blackadder ITC" panose="04020505051007020D02" pitchFamily="82" charset="0"/>
              </a:rPr>
              <a:t>Paulay</a:t>
            </a:r>
            <a:r>
              <a:rPr lang="hu-HU" sz="9600" b="1" dirty="0" smtClean="0">
                <a:solidFill>
                  <a:srgbClr val="FFFF00"/>
                </a:solidFill>
                <a:latin typeface="Blackadder ITC" panose="04020505051007020D02" pitchFamily="82" charset="0"/>
              </a:rPr>
              <a:t> Ede</a:t>
            </a:r>
            <a:br>
              <a:rPr lang="hu-HU" sz="9600" b="1" dirty="0" smtClean="0">
                <a:solidFill>
                  <a:srgbClr val="FFFF00"/>
                </a:solidFill>
                <a:latin typeface="Blackadder ITC" panose="04020505051007020D02" pitchFamily="82" charset="0"/>
              </a:rPr>
            </a:br>
            <a:r>
              <a:rPr lang="hu-HU" sz="9600" b="1" dirty="0" smtClean="0">
                <a:solidFill>
                  <a:srgbClr val="FFFF00"/>
                </a:solidFill>
                <a:latin typeface="Blackadder ITC" panose="04020505051007020D02" pitchFamily="82" charset="0"/>
              </a:rPr>
              <a:t>Csongor és Tünde</a:t>
            </a:r>
            <a:br>
              <a:rPr lang="hu-HU" sz="9600" b="1" dirty="0" smtClean="0">
                <a:solidFill>
                  <a:srgbClr val="FFFF00"/>
                </a:solidFill>
                <a:latin typeface="Blackadder ITC" panose="04020505051007020D02" pitchFamily="82" charset="0"/>
              </a:rPr>
            </a:br>
            <a:r>
              <a:rPr lang="hu-HU" sz="9600" b="1" dirty="0" smtClean="0">
                <a:solidFill>
                  <a:srgbClr val="FFFF00"/>
                </a:solidFill>
                <a:latin typeface="Blackadder ITC" panose="04020505051007020D02" pitchFamily="82" charset="0"/>
              </a:rPr>
              <a:t>Ősbemutató</a:t>
            </a:r>
            <a:endParaRPr lang="hu-HU" sz="9600" b="1" dirty="0">
              <a:solidFill>
                <a:srgbClr val="FFFF00"/>
              </a:solidFill>
              <a:latin typeface="Blackadder ITC" panose="04020505051007020D02" pitchFamily="82" charset="0"/>
            </a:endParaRPr>
          </a:p>
        </p:txBody>
      </p:sp>
      <p:pic>
        <p:nvPicPr>
          <p:cNvPr id="3" name="Drum_&amp;_Piano_Project__-_The_Storm__-__Havasi_&amp;_Endi__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1151180"/>
      </p:ext>
    </p:extLst>
  </p:cSld>
  <p:clrMapOvr>
    <a:masterClrMapping/>
  </p:clrMapOvr>
  <p:transition spd="slow" advClick="0" advTm="1000">
    <p:fade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1"/>
    </p:bldLst>
  </p:timing>
  <p:extLst mod="1">
    <p:ext uri="{E180D4A7-C9FB-4DFB-919C-405C955672EB}">
      <p14:showEvtLst xmlns=""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7219" y="117194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9600" dirty="0" err="1" smtClean="0">
                <a:solidFill>
                  <a:srgbClr val="FFFF00"/>
                </a:solidFill>
                <a:latin typeface="Bernard MT Condensed" panose="02050806060905020404" pitchFamily="18" charset="0"/>
              </a:rPr>
              <a:t>Paulay</a:t>
            </a:r>
            <a:r>
              <a:rPr lang="hu-HU" sz="9600" dirty="0" smtClean="0">
                <a:solidFill>
                  <a:srgbClr val="FFFF00"/>
                </a:solidFill>
                <a:latin typeface="Bernard MT Condensed" panose="02050806060905020404" pitchFamily="18" charset="0"/>
              </a:rPr>
              <a:t> Ede</a:t>
            </a:r>
            <a:endParaRPr lang="hu-HU" sz="9600" dirty="0">
              <a:solidFill>
                <a:srgbClr val="FFFF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9273">
            <a:off x="585557" y="1046064"/>
            <a:ext cx="3307016" cy="43513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542">
            <a:off x="8565596" y="998400"/>
            <a:ext cx="3108099" cy="4351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9310705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9989">
        <p15:prstTrans prst="fallOver"/>
      </p:transition>
    </mc:Choice>
    <mc:Fallback>
      <p:transition spd="slow" advTm="99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2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"/>
            <a:ext cx="12025745" cy="6761018"/>
          </a:xfrm>
        </p:spPr>
        <p:txBody>
          <a:bodyPr>
            <a:normAutofit/>
          </a:bodyPr>
          <a:lstStyle/>
          <a:p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1836. március 12-én született Tokajban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.</a:t>
            </a:r>
          </a:p>
          <a:p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A pesti Nemzeti Színházban 1863. augusztus 26-án Katona József Bánk bánjának címszerepében mutatkozott 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be.</a:t>
            </a:r>
          </a:p>
          <a:p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 Élete végéig - az 1874 és 1877 közötti éveket leszámítva - a Nemzeti tagja maradt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.</a:t>
            </a:r>
          </a:p>
          <a:p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Szigligeti Edének 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„</a:t>
            </a:r>
            <a:r>
              <a:rPr lang="hu-H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jobbkeze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” </a:t>
            </a:r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lett, tagja a drámabíráló bizottságnak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.</a:t>
            </a:r>
          </a:p>
          <a:p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Színházteremtő és rendezői erejének bizonysága a Csongor és Tünde, majd Az ember tragédiájának első színpadra állítása, noha akkoriban mindkét művet előadhatatlannak tartották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.</a:t>
            </a:r>
          </a:p>
          <a:p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 Összesen 61 színpadi mű lefordításával tevékeny szerepet vállalt abban, hogy a legújabb színdarabok eljussanak a magyar közönséghez. </a:t>
            </a:r>
            <a:endParaRPr lang="hu-HU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  <a:p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Munkáját 1881-ben a Ferenc József-rend lovagkeresztjével jutalmazták. 1888-ban megválasztották az Írók és Művészek Társasága elnökévé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.</a:t>
            </a:r>
          </a:p>
          <a:p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A Nemzeti Színház első aranykorának megteremtője 58 éves korában, éppen születésnapján hunyt el Budapesten. 1925-ben utcát neveztek el róla.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35615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32202">
        <p:split orient="vert"/>
      </p:transition>
    </mc:Choice>
    <mc:Fallback>
      <p:transition spd="slow" advTm="3220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90944" y="257548"/>
            <a:ext cx="5777753" cy="1325563"/>
          </a:xfrm>
        </p:spPr>
        <p:txBody>
          <a:bodyPr>
            <a:noAutofit/>
          </a:bodyPr>
          <a:lstStyle/>
          <a:p>
            <a:pPr algn="ctr"/>
            <a:r>
              <a:rPr lang="hu-HU" sz="4800" b="1" i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1879.12.01. Ősbemutató</a:t>
            </a:r>
            <a:endParaRPr lang="hu-HU" sz="4800" b="1" i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27363" y="1583112"/>
            <a:ext cx="10515600" cy="52748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Szereplők</a:t>
            </a:r>
          </a:p>
          <a:p>
            <a:pPr algn="ctr"/>
            <a:r>
              <a:rPr lang="hu-H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Csongor: Nagy Imre</a:t>
            </a:r>
          </a:p>
          <a:p>
            <a:pPr algn="ctr"/>
            <a:r>
              <a:rPr lang="hu-H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Tünde: Márkus Emília</a:t>
            </a:r>
          </a:p>
          <a:p>
            <a:pPr algn="ctr"/>
            <a:r>
              <a:rPr lang="hu-H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Mirigy: Jászai Mari</a:t>
            </a:r>
          </a:p>
          <a:p>
            <a:pPr algn="ctr"/>
            <a:r>
              <a:rPr lang="hu-H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Ledér: </a:t>
            </a:r>
            <a:r>
              <a:rPr lang="hu-H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Helvey</a:t>
            </a:r>
            <a:r>
              <a:rPr lang="hu-H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Laura</a:t>
            </a:r>
          </a:p>
          <a:p>
            <a:pPr algn="ctr"/>
            <a:r>
              <a:rPr lang="hu-H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„Vándorok”: Kalmár: Újházi Ede</a:t>
            </a:r>
          </a:p>
          <a:p>
            <a:pPr algn="ctr"/>
            <a:r>
              <a:rPr lang="hu-H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Fejedelem: </a:t>
            </a:r>
            <a:r>
              <a:rPr lang="hu-H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E.Kovács</a:t>
            </a:r>
            <a:r>
              <a:rPr lang="hu-H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Gyula</a:t>
            </a:r>
          </a:p>
          <a:p>
            <a:pPr algn="ctr"/>
            <a:r>
              <a:rPr lang="hu-H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Tudós: Bercsényi Béla</a:t>
            </a:r>
          </a:p>
          <a:p>
            <a:pPr algn="ctr">
              <a:buNone/>
            </a:pPr>
            <a:r>
              <a:rPr lang="hu-H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Az előadás kísérőzenéjét Erkel Gyula szerezte.</a:t>
            </a:r>
            <a:endParaRPr lang="hu-HU" sz="3200" i="1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06678871"/>
      </p:ext>
    </p:extLst>
  </p:cSld>
  <p:clrMapOvr>
    <a:masterClrMapping/>
  </p:clrMapOvr>
  <p:transition spd="med" advTm="3284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7" y="0"/>
            <a:ext cx="2661024" cy="4087786"/>
          </a:xfrm>
        </p:spPr>
      </p:pic>
      <p:sp>
        <p:nvSpPr>
          <p:cNvPr id="5" name="Szövegdoboz 4"/>
          <p:cNvSpPr txBox="1"/>
          <p:nvPr/>
        </p:nvSpPr>
        <p:spPr>
          <a:xfrm>
            <a:off x="451721" y="4188934"/>
            <a:ext cx="232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Nagy Imre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302" y="1850571"/>
            <a:ext cx="2943335" cy="409866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9194584" y="5945032"/>
            <a:ext cx="2567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Márkus Emília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0" y="4627497"/>
            <a:ext cx="3933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M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agyar </a:t>
            </a:r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színművész, rendező, a Színiakadémia tanára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Keresztapja Kossuth Lajos volt, akit példaképének tartott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1893. szeptember 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5-én </a:t>
            </a:r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önkezével vetett véget életének pisztolyával.</a:t>
            </a:r>
            <a:endParaRPr lang="hu-H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129161" y="845568"/>
            <a:ext cx="39588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S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zínésznő</a:t>
            </a:r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, </a:t>
            </a:r>
            <a:r>
              <a:rPr lang="hu-H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Márkus Józsefnek, az egyesült Budapest  főpolgármesterének 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húga.</a:t>
            </a:r>
          </a:p>
          <a:p>
            <a:pPr algn="ctr"/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1877-ben </a:t>
            </a:r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a </a:t>
            </a:r>
            <a:r>
              <a:rPr lang="hu-H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Nemzeti </a:t>
            </a:r>
            <a:r>
              <a:rPr lang="hu-HU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Színházhoz</a:t>
            </a:r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szerződött és még </a:t>
            </a:r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ebben az évben , 17 évesen Shakespeare: Rómeó és Júlia című 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darabjában megkapta a főszerepet ,így lett belőle a kor egyik híres Júliája.</a:t>
            </a:r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 </a:t>
            </a:r>
            <a:endParaRPr lang="hu-HU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da-DK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da-DK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1949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.</a:t>
            </a:r>
            <a:r>
              <a:rPr lang="da-DK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szentestéjén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da-DK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hunyt </a:t>
            </a:r>
            <a:r>
              <a:rPr lang="da-DK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el, 89 évesen.</a:t>
            </a:r>
            <a:endParaRPr lang="hu-H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535839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28940">
        <p:split orient="vert"/>
      </p:transition>
    </mc:Choice>
    <mc:Fallback>
      <p:transition spd="slow" advTm="2894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2" y="1237077"/>
            <a:ext cx="2620989" cy="479932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570" y="642551"/>
            <a:ext cx="2347837" cy="321653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660822" y="0"/>
            <a:ext cx="44579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solidFill>
                  <a:srgbClr val="FFFF00"/>
                </a:solidFill>
                <a:latin typeface="Arial" panose="020B0604020202020204" pitchFamily="34" charset="0"/>
              </a:rPr>
              <a:t> </a:t>
            </a:r>
            <a:r>
              <a:rPr lang="hu-HU" b="1" i="1" dirty="0">
                <a:latin typeface="Arial" panose="020B0604020202020204" pitchFamily="34" charset="0"/>
              </a:rPr>
              <a:t>M</a:t>
            </a:r>
            <a:r>
              <a:rPr lang="hu-HU" b="1" i="1" dirty="0" smtClean="0">
                <a:latin typeface="Arial" panose="020B0604020202020204" pitchFamily="34" charset="0"/>
              </a:rPr>
              <a:t>agyar </a:t>
            </a:r>
            <a:r>
              <a:rPr lang="hu-HU" b="1" i="1" dirty="0">
                <a:latin typeface="Arial" panose="020B0604020202020204" pitchFamily="34" charset="0"/>
              </a:rPr>
              <a:t>színésznő, a Nemzeti Színház nagyasszonya, az egyik legnagyobb magyar tragika</a:t>
            </a:r>
            <a:r>
              <a:rPr lang="hu-HU" b="1" i="1" dirty="0" smtClean="0"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hu-HU" b="1" i="1" dirty="0">
                <a:latin typeface="Arial" panose="020B0604020202020204" pitchFamily="34" charset="0"/>
              </a:rPr>
              <a:t> </a:t>
            </a:r>
            <a:r>
              <a:rPr lang="hu-HU" b="1" i="1" dirty="0" smtClean="0">
                <a:latin typeface="Arial" panose="020B0604020202020204" pitchFamily="34" charset="0"/>
              </a:rPr>
              <a:t>1872-ben </a:t>
            </a:r>
            <a:r>
              <a:rPr lang="hu-HU" b="1" i="1" dirty="0">
                <a:latin typeface="Arial" panose="020B0604020202020204" pitchFamily="34" charset="0"/>
              </a:rPr>
              <a:t>lett tagja </a:t>
            </a:r>
            <a:r>
              <a:rPr lang="hu-HU" b="1" i="1" dirty="0" smtClean="0">
                <a:latin typeface="Arial" panose="020B0604020202020204" pitchFamily="34" charset="0"/>
              </a:rPr>
              <a:t>az akkori</a:t>
            </a:r>
            <a:r>
              <a:rPr lang="hu-HU" b="1" i="1" dirty="0">
                <a:latin typeface="Arial" panose="020B0604020202020204" pitchFamily="34" charset="0"/>
              </a:rPr>
              <a:t> Nemzeti Színháznak, melyhez haláláig hűséges </a:t>
            </a:r>
            <a:r>
              <a:rPr lang="hu-HU" b="1" i="1" dirty="0" smtClean="0">
                <a:latin typeface="Arial" panose="020B0604020202020204" pitchFamily="34" charset="0"/>
              </a:rPr>
              <a:t>maradt.</a:t>
            </a:r>
          </a:p>
          <a:p>
            <a:pPr algn="ctr"/>
            <a:r>
              <a:rPr lang="nb-NO" b="1" i="1" dirty="0">
                <a:latin typeface="Arial" panose="020B0604020202020204" pitchFamily="34" charset="0"/>
              </a:rPr>
              <a:t> Összesen mintegy 300 szerepet játszott. </a:t>
            </a:r>
            <a:endParaRPr lang="hu-HU" b="1" i="1" dirty="0" smtClean="0">
              <a:latin typeface="Arial" panose="020B0604020202020204" pitchFamily="34" charset="0"/>
            </a:endParaRPr>
          </a:p>
          <a:p>
            <a:pPr algn="ctr"/>
            <a:r>
              <a:rPr lang="hu-HU" b="1" i="1" dirty="0">
                <a:latin typeface="Arial" panose="020B0604020202020204" pitchFamily="34" charset="0"/>
              </a:rPr>
              <a:t> </a:t>
            </a:r>
            <a:r>
              <a:rPr lang="hu-HU" b="1" i="1" dirty="0" smtClean="0">
                <a:latin typeface="Arial" panose="020B0604020202020204" pitchFamily="34" charset="0"/>
              </a:rPr>
              <a:t>1926-os </a:t>
            </a:r>
            <a:r>
              <a:rPr lang="hu-HU" b="1" i="1" dirty="0">
                <a:latin typeface="Arial" panose="020B0604020202020204" pitchFamily="34" charset="0"/>
              </a:rPr>
              <a:t>halála után nyilvánosságra került naplója, jegyzetei színháztörténeti szempontból is értékesek az utókor számára.</a:t>
            </a:r>
            <a:endParaRPr lang="hu-HU" b="1" i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295399" y="6239019"/>
            <a:ext cx="2033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Jászai Mari</a:t>
            </a:r>
            <a:endParaRPr lang="hu-H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878041" y="129285"/>
            <a:ext cx="1925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Helvey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Laura</a:t>
            </a:r>
            <a:endParaRPr lang="hu-H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620396" y="3227293"/>
            <a:ext cx="344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D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rámai színésznő, aki</a:t>
            </a:r>
          </a:p>
          <a:p>
            <a:pPr algn="ctr"/>
            <a:r>
              <a:rPr lang="sv-SE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1852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.</a:t>
            </a:r>
            <a:r>
              <a:rPr lang="sv-SE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december 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sv-SE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10-én </a:t>
            </a:r>
            <a:r>
              <a:rPr lang="sv-SE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született 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sv-SE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Aradon.</a:t>
            </a:r>
            <a:endParaRPr lang="hu-HU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1867-ben </a:t>
            </a:r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a 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színi </a:t>
            </a:r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tanodába jelentkezett, ahol </a:t>
            </a:r>
            <a:r>
              <a:rPr lang="hu-H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Paulay</a:t>
            </a:r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Ede, Szigeti József és Gyulai Pál tanítványa 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lett. A tanoda </a:t>
            </a:r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elvégzése után 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,1870-ben </a:t>
            </a:r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a Nemzeti Színházhoz 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szerződtették.</a:t>
            </a:r>
          </a:p>
          <a:p>
            <a:pPr algn="ctr"/>
            <a:r>
              <a:rPr lang="es-E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Budapesten, </a:t>
            </a:r>
            <a:r>
              <a:rPr lang="es-E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1931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.</a:t>
            </a:r>
            <a:r>
              <a:rPr lang="es-E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 február 2-án, 79 évesen érte a halál.</a:t>
            </a:r>
            <a:endParaRPr lang="hu-HU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092194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Tm="36332">
        <p15:prstTrans prst="curtains"/>
      </p:transition>
    </mc:Choice>
    <mc:Fallback>
      <p:transition spd="slow" advTm="363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36" y="3487497"/>
            <a:ext cx="2076450" cy="31432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85" y="189940"/>
            <a:ext cx="2283557" cy="31432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0" y="189940"/>
            <a:ext cx="2039170" cy="314325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345166" y="189940"/>
            <a:ext cx="2119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Újházi Ede</a:t>
            </a:r>
            <a:endParaRPr lang="hu-H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345166" y="651605"/>
            <a:ext cx="2926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agyar</a:t>
            </a:r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 színész, jellemkomikus, a realista színjátszás egyik úttörője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it-IT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 1870-ben a </a:t>
            </a:r>
            <a:r>
              <a:rPr lang="it-IT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Nemzet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Színház</a:t>
            </a:r>
            <a:r>
              <a:rPr lang="it-IT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it-IT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tagja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 Elhunyt 1915. november 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5-én.</a:t>
            </a:r>
            <a:endParaRPr lang="hu-HU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139773" y="0"/>
            <a:ext cx="248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E.Kovács</a:t>
            </a:r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Gyula</a:t>
            </a:r>
            <a:endParaRPr lang="hu-H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229970" y="395417"/>
            <a:ext cx="34176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1839. február 14-én 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született.</a:t>
            </a:r>
          </a:p>
          <a:p>
            <a:pPr algn="ctr"/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1865. </a:t>
            </a:r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október 27-én a Nemzeti Színháztól Kolozsvárra 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szerződött.</a:t>
            </a:r>
          </a:p>
          <a:p>
            <a:pPr algn="ctr"/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1899. </a:t>
            </a:r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július 31-én a Petőfi halálának 50 évfordulójára rendezett ünnepség közben, a segesvári honvédsíroknál rendezett 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ünnepélyen, </a:t>
            </a:r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szavalás közben érte a halál.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882811" y="3627539"/>
            <a:ext cx="207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Bercsényi Béla</a:t>
            </a:r>
            <a:endParaRPr lang="hu-H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891048" y="4013280"/>
            <a:ext cx="45935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Batang" panose="02030600000101010101" pitchFamily="18" charset="-127"/>
                <a:cs typeface="Arial" pitchFamily="34" charset="0"/>
              </a:rPr>
              <a:t>M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Batang" panose="02030600000101010101" pitchFamily="18" charset="-127"/>
                <a:cs typeface="Arial" pitchFamily="34" charset="0"/>
              </a:rPr>
              <a:t>agyar </a:t>
            </a:r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Batang" panose="02030600000101010101" pitchFamily="18" charset="-127"/>
                <a:cs typeface="Arial" pitchFamily="34" charset="0"/>
              </a:rPr>
              <a:t>színész, író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Batang" panose="02030600000101010101" pitchFamily="18" charset="-127"/>
                <a:cs typeface="Arial" pitchFamily="34" charset="0"/>
              </a:rPr>
              <a:t>.</a:t>
            </a:r>
          </a:p>
          <a:p>
            <a:pPr algn="ctr"/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Batang" panose="02030600000101010101" pitchFamily="18" charset="-127"/>
                <a:cs typeface="Arial" pitchFamily="34" charset="0"/>
              </a:rPr>
              <a:t>1844.május. 4-én született Miskolcon.</a:t>
            </a:r>
          </a:p>
          <a:p>
            <a:pPr algn="ctr"/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Batang" panose="02030600000101010101" pitchFamily="18" charset="-127"/>
                <a:cs typeface="Arial" pitchFamily="34" charset="0"/>
              </a:rPr>
              <a:t>1873-ban szerződtette a </a:t>
            </a:r>
            <a:r>
              <a:rPr lang="hu-HU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Batang" panose="02030600000101010101" pitchFamily="18" charset="-127"/>
                <a:cs typeface="Arial" pitchFamily="34" charset="0"/>
              </a:rPr>
              <a:t>Nemzeti Színház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Batang" panose="02030600000101010101" pitchFamily="18" charset="-127"/>
                <a:cs typeface="Arial" pitchFamily="34" charset="0"/>
              </a:rPr>
              <a:t>.</a:t>
            </a:r>
          </a:p>
          <a:p>
            <a:pPr algn="ctr"/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Batang" panose="02030600000101010101" pitchFamily="18" charset="-127"/>
                <a:cs typeface="Arial" pitchFamily="34" charset="0"/>
              </a:rPr>
              <a:t> A színpad című folyóiratot </a:t>
            </a:r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Batang" panose="02030600000101010101" pitchFamily="18" charset="-127"/>
                <a:cs typeface="Arial" pitchFamily="34" charset="0"/>
              </a:rPr>
              <a:t>szerkesztette.</a:t>
            </a:r>
          </a:p>
          <a:p>
            <a:pPr algn="ctr"/>
            <a:r>
              <a:rPr lang="hu-H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Batang" panose="02030600000101010101" pitchFamily="18" charset="-127"/>
                <a:cs typeface="Arial" pitchFamily="34" charset="0"/>
              </a:rPr>
              <a:t>Elhunyt: 1901.október 17.(57 évesen) Budapesten.</a:t>
            </a:r>
          </a:p>
          <a:p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692259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38048">
        <p15:prstTrans prst="wind"/>
      </p:transition>
    </mc:Choice>
    <mc:Fallback>
      <p:transition spd="slow" advTm="380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b="1" i="1" dirty="0" smtClean="0">
                <a:latin typeface="Copperplate Gothic Bold" panose="020E0705020206020404" pitchFamily="34" charset="0"/>
              </a:rPr>
              <a:t>Színháztörténeti helyzetelemzés</a:t>
            </a:r>
            <a:endParaRPr lang="hu-HU" sz="4000" b="1" i="1" dirty="0">
              <a:latin typeface="Copperplate Gothic Bold" panose="020E07050202060204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25563"/>
            <a:ext cx="12005534" cy="5841402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A budapesti Nemzeti Színházban 1879. december 1-jén volt Vörösmarty Mihály Csongor és Tünde című színművének ősbemutatója. A darabot </a:t>
            </a:r>
            <a:r>
              <a:rPr lang="hu-HU" sz="2400" b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Paulay</a:t>
            </a:r>
            <a:r>
              <a:rPr lang="hu-HU" sz="2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Ede rendezte, a címszerepeket Nagy Imre és Márkus Emília alakították. </a:t>
            </a:r>
            <a:r>
              <a:rPr lang="hu-HU" sz="24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Mirigy </a:t>
            </a:r>
            <a:r>
              <a:rPr lang="hu-HU" sz="2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szerepében Jászai Marit, Ledérében </a:t>
            </a:r>
            <a:r>
              <a:rPr lang="hu-HU" sz="2400" b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Helvey</a:t>
            </a:r>
            <a:r>
              <a:rPr lang="hu-HU" sz="2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Laurát láthatta a közönség. A Kalmárt </a:t>
            </a:r>
            <a:r>
              <a:rPr lang="hu-HU" sz="2400" b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Újházy</a:t>
            </a:r>
            <a:r>
              <a:rPr lang="hu-HU" sz="2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Ede, a Fejedelmet E. Kovács Gyula, a Tudóst Bercsényi Béla játszotta. Az előadás kísérőzenéjét Erkel Gyula szerezte. A dráma 1830-as keletkezése után 49 évvel megrendezett ősbemutatót, melyet Vörösmarty születésének 79. évfordulóján tartottak, így indokolta </a:t>
            </a:r>
            <a:r>
              <a:rPr lang="hu-HU" sz="2400" b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Paulay</a:t>
            </a:r>
            <a:r>
              <a:rPr lang="hu-HU" sz="2400" b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hu-HU" sz="2400" b="1" i="1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„Lehetetlen</a:t>
            </a:r>
            <a:r>
              <a:rPr lang="hu-HU" sz="24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, hogy ma, midőn nyelvünk a társadalom minden részében elfoglalta jogos uralkodását, ne volna meg az érzék ama tömérdek szépség iránt, mely e műből áradoz</a:t>
            </a:r>
            <a:r>
              <a:rPr lang="hu-HU" sz="2400" b="1" i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.”</a:t>
            </a:r>
          </a:p>
          <a:p>
            <a:pPr algn="ctr"/>
            <a:r>
              <a:rPr lang="hu-HU" sz="2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1884-ben, az Erkel Sándor vezette operai tagozat kiválásakor kezdődött el a </a:t>
            </a:r>
            <a:r>
              <a:rPr lang="hu-HU" sz="2400" b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Paulay-korszak</a:t>
            </a:r>
            <a:r>
              <a:rPr lang="hu-HU" sz="2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csúcsa, mely a Csongor és Tünde, Az ember tragédiája színrevitelével valamint a színház bécsi vendégjátékával teljesedett ki. </a:t>
            </a:r>
            <a:r>
              <a:rPr lang="hu-HU" sz="2400" b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Paulay</a:t>
            </a:r>
            <a:r>
              <a:rPr lang="hu-HU" sz="2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igazgatása alatt a - néhány évtizede még provinciálisnak tartott - magyar színjátszás európai rangra emelkedett.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6706001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21656">
        <p15:prstTrans prst="drape"/>
      </p:transition>
    </mc:Choice>
    <mc:Fallback>
      <p:transition spd="slow" advTm="216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6|5|3|2.8|3.9|3.4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2|2.6|2.7|3|2.5|3.9|3.4|3.2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|2.2|7.9|1.8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6|2.3|8.5|4.6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2.3|5.8|1.9|1.7|8.7|3.9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9|9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311</Words>
  <Application>Microsoft Office PowerPoint</Application>
  <PresentationFormat>Egyéni</PresentationFormat>
  <Paragraphs>55</Paragraphs>
  <Slides>8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Paulay Ede Csongor és Tünde Ősbemutató</vt:lpstr>
      <vt:lpstr>Paulay Ede</vt:lpstr>
      <vt:lpstr>3. dia</vt:lpstr>
      <vt:lpstr>1879.12.01. Ősbemutató</vt:lpstr>
      <vt:lpstr>5. dia</vt:lpstr>
      <vt:lpstr>6. dia</vt:lpstr>
      <vt:lpstr>7. dia</vt:lpstr>
      <vt:lpstr>Színháztörténeti helyzetelemzés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Paulay Ede Csongor és Tünde</dc:title>
  <dc:creator>Kerényi</dc:creator>
  <cp:lastModifiedBy>Rendszer</cp:lastModifiedBy>
  <cp:revision>42</cp:revision>
  <dcterms:created xsi:type="dcterms:W3CDTF">2016-03-04T19:07:44Z</dcterms:created>
  <dcterms:modified xsi:type="dcterms:W3CDTF">2016-03-17T19:48:41Z</dcterms:modified>
</cp:coreProperties>
</file>